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2.png" ContentType="image/png"/>
  <Override PartName="/ppt/media/image7.png" ContentType="image/png"/>
  <Override PartName="/ppt/media/image13.png" ContentType="image/png"/>
  <Override PartName="/ppt/media/image11.jpeg" ContentType="image/jpeg"/>
  <Override PartName="/ppt/media/image8.png" ContentType="image/png"/>
  <Override PartName="/ppt/media/image14.jpeg" ContentType="image/jpeg"/>
  <Override PartName="/ppt/media/image6.jpeg" ContentType="image/jpeg"/>
  <Override PartName="/ppt/media/image21.png" ContentType="image/png"/>
  <Override PartName="/ppt/media/image19.png" ContentType="image/png"/>
  <Override PartName="/ppt/media/image1.png" ContentType="image/png"/>
  <Override PartName="/ppt/media/image2.jpeg" ContentType="image/jpeg"/>
  <Override PartName="/ppt/media/image20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6.png" ContentType="image/png"/>
  <Override PartName="/ppt/media/image3.jpeg" ContentType="image/jpeg"/>
  <Override PartName="/ppt/media/image15.png" ContentType="image/png"/>
  <Override PartName="/ppt/media/image5.jpeg" ContentType="image/jpeg"/>
  <Override PartName="/ppt/media/image10.jpeg" ContentType="image/jpe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4360" y="15238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General denoising methods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360" y="15238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Analysis under different imaging conditions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95" descr=""/>
          <p:cNvPicPr/>
          <p:nvPr/>
        </p:nvPicPr>
        <p:blipFill>
          <a:blip r:embed="rId1"/>
          <a:stretch/>
        </p:blipFill>
        <p:spPr>
          <a:xfrm>
            <a:off x="213480" y="1889280"/>
            <a:ext cx="5045040" cy="378288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Influence of pixel size 1</a:t>
            </a:r>
            <a:endParaRPr b="0" lang="en-AU" sz="2400" spc="-1" strike="noStrike">
              <a:latin typeface="Arial"/>
            </a:endParaRPr>
          </a:p>
        </p:txBody>
      </p:sp>
      <p:grpSp>
        <p:nvGrpSpPr>
          <p:cNvPr id="123" name="Group 2"/>
          <p:cNvGrpSpPr/>
          <p:nvPr/>
        </p:nvGrpSpPr>
        <p:grpSpPr>
          <a:xfrm>
            <a:off x="693000" y="349560"/>
            <a:ext cx="2545920" cy="1924920"/>
            <a:chOff x="693000" y="349560"/>
            <a:chExt cx="2545920" cy="1924920"/>
          </a:xfrm>
        </p:grpSpPr>
        <p:sp>
          <p:nvSpPr>
            <p:cNvPr id="124" name="CustomShape 3"/>
            <p:cNvSpPr/>
            <p:nvPr/>
          </p:nvSpPr>
          <p:spPr>
            <a:xfrm>
              <a:off x="693000" y="349560"/>
              <a:ext cx="2039400" cy="24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A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2kV, 200pA, 5nm/pix, 2μs</a:t>
              </a:r>
              <a:endParaRPr b="0" lang="en-AU" sz="1100" spc="-1" strike="noStrike">
                <a:latin typeface="Arial"/>
              </a:endParaRPr>
            </a:p>
          </p:txBody>
        </p:sp>
        <p:pic>
          <p:nvPicPr>
            <p:cNvPr id="125" name="Picture 98" descr=""/>
            <p:cNvPicPr/>
            <p:nvPr/>
          </p:nvPicPr>
          <p:blipFill>
            <a:blip r:embed="rId2"/>
            <a:stretch/>
          </p:blipFill>
          <p:spPr>
            <a:xfrm>
              <a:off x="792000" y="595440"/>
              <a:ext cx="2446920" cy="1679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6" name="CustomShape 4"/>
          <p:cNvSpPr/>
          <p:nvPr/>
        </p:nvSpPr>
        <p:spPr>
          <a:xfrm>
            <a:off x="5259240" y="3954960"/>
            <a:ext cx="445536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Curves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: Voltage(in kV)_Current(in nA)_PixelSize(in nm)</a:t>
            </a:r>
            <a:endParaRPr b="0" lang="en-AU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FRCs were calculated with a single image with PolishEM following https://doi.org/10.1038/s41467-019-11024-z. Therefore they are semi-quantitative and should be regarded as an upper bound.</a:t>
            </a:r>
            <a:endParaRPr b="0" lang="en-AU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The spectral range is limited to [0;0.25] at 1nm, then [0.0;0.125] at 2nm; [0.0;0.0625] at 4nm, etc.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3818520" y="875520"/>
            <a:ext cx="54626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Here the frequencies across images of different pixel size are made to match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(eg g=0.05 equates to 200nm-1 for all images), so unsurprisingly at high pixel size there is little in the way of medium &amp; high resolution.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At the smallest pixel size (blue, far right) less than 10% of the frequencies have a significant correlation and therefore SNR.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5259240" y="2450160"/>
            <a:ext cx="39070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Looking at different currents &amp; 1kV the values are obviously different but the trends are identical.</a:t>
            </a:r>
            <a:endParaRPr b="0" lang="en-A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Influence of pixel size 2</a:t>
            </a:r>
            <a:endParaRPr b="0" lang="en-AU" sz="2400" spc="-1" strike="noStrike">
              <a:latin typeface="Arial"/>
            </a:endParaRPr>
          </a:p>
        </p:txBody>
      </p:sp>
      <p:grpSp>
        <p:nvGrpSpPr>
          <p:cNvPr id="130" name="Group 2"/>
          <p:cNvGrpSpPr/>
          <p:nvPr/>
        </p:nvGrpSpPr>
        <p:grpSpPr>
          <a:xfrm>
            <a:off x="0" y="375120"/>
            <a:ext cx="3293280" cy="5294160"/>
            <a:chOff x="0" y="375120"/>
            <a:chExt cx="3293280" cy="5294160"/>
          </a:xfrm>
        </p:grpSpPr>
        <p:pic>
          <p:nvPicPr>
            <p:cNvPr id="131" name="Picture 95" descr=""/>
            <p:cNvPicPr/>
            <p:nvPr/>
          </p:nvPicPr>
          <p:blipFill>
            <a:blip r:embed="rId1"/>
            <a:stretch/>
          </p:blipFill>
          <p:spPr>
            <a:xfrm>
              <a:off x="0" y="375120"/>
              <a:ext cx="3293280" cy="5294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2" name="Line 3"/>
            <p:cNvSpPr/>
            <p:nvPr/>
          </p:nvSpPr>
          <p:spPr>
            <a:xfrm>
              <a:off x="894240" y="3024720"/>
              <a:ext cx="741960" cy="0"/>
            </a:xfrm>
            <a:prstGeom prst="line">
              <a:avLst/>
            </a:prstGeom>
            <a:ln w="316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Line 4"/>
            <p:cNvSpPr/>
            <p:nvPr/>
          </p:nvSpPr>
          <p:spPr>
            <a:xfrm>
              <a:off x="1636200" y="3013560"/>
              <a:ext cx="0" cy="2093040"/>
            </a:xfrm>
            <a:prstGeom prst="line">
              <a:avLst/>
            </a:prstGeom>
            <a:ln w="31680">
              <a:solidFill>
                <a:srgbClr val="000000"/>
              </a:solidFill>
              <a:prstDash val="sys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Line 5"/>
            <p:cNvSpPr/>
            <p:nvPr/>
          </p:nvSpPr>
          <p:spPr>
            <a:xfrm>
              <a:off x="1403640" y="3013560"/>
              <a:ext cx="0" cy="2093040"/>
            </a:xfrm>
            <a:prstGeom prst="line">
              <a:avLst/>
            </a:prstGeom>
            <a:ln w="31680">
              <a:solidFill>
                <a:srgbClr val="000000"/>
              </a:solidFill>
              <a:prstDash val="sysDash"/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35" name="Picture 12" descr=""/>
          <p:cNvPicPr/>
          <p:nvPr/>
        </p:nvPicPr>
        <p:blipFill>
          <a:blip r:embed="rId2"/>
          <a:stretch/>
        </p:blipFill>
        <p:spPr>
          <a:xfrm>
            <a:off x="2145600" y="1220760"/>
            <a:ext cx="983520" cy="209196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4035960" y="1220760"/>
            <a:ext cx="568152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Interestingly, decreasing the pixel size by a factor 2, for instance looking at 1 (far right blue) to 2nm (far right orange), makes the FRC drops sharply such that even the lower resolutions (say frc&gt;0.5) are comparatively poorly preserved and are significantly impacted by noise.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The same applies from 2 to 4nm (far right red) and so on.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505800" y="2899800"/>
            <a:ext cx="37548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0.5</a:t>
            </a:r>
            <a:endParaRPr b="0" lang="en-A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01" descr=""/>
          <p:cNvPicPr/>
          <p:nvPr/>
        </p:nvPicPr>
        <p:blipFill>
          <a:blip r:embed="rId1"/>
          <a:stretch/>
        </p:blipFill>
        <p:spPr>
          <a:xfrm>
            <a:off x="5040" y="844200"/>
            <a:ext cx="4517280" cy="338724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Influence of pixel size  3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367560" y="4232520"/>
            <a:ext cx="4455360" cy="10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Curves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: Voltage(in kV)_Current(in nA)_PixelSize(in nm)</a:t>
            </a:r>
            <a:endParaRPr b="0" lang="en-AU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FRCs were calculated with a single image with PolishEM following https://doi.org/10.1038/s41467-019-11024-z. Therefore they are semi-quantitative and should be regarded as an upper bound.</a:t>
            </a:r>
            <a:endParaRPr b="0" lang="en-AU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Spectral range does not match across images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4435920" y="1539000"/>
            <a:ext cx="5288400" cy="21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Here the frequencies are not made to match and it should be seen as a quantification of how many frequencies have a significant correlation across their respective spectral range, or in other words what fraction of frequencies is best preserved by the imaging process (the spatial frequency is half this fraction)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Clearly, the higher the pixel size the better the preservation. Indeed at higher pixel size we are dealing with low resolutions and increased averaging of features and noise.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8" descr="Chart&#10;&#10;Description automatically generated"/>
          <p:cNvPicPr/>
          <p:nvPr/>
        </p:nvPicPr>
        <p:blipFill>
          <a:blip r:embed="rId1"/>
          <a:stretch/>
        </p:blipFill>
        <p:spPr>
          <a:xfrm>
            <a:off x="3246120" y="595800"/>
            <a:ext cx="3331440" cy="2498400"/>
          </a:xfrm>
          <a:prstGeom prst="rect">
            <a:avLst/>
          </a:prstGeom>
          <a:ln>
            <a:noFill/>
          </a:ln>
        </p:spPr>
      </p:pic>
      <p:grpSp>
        <p:nvGrpSpPr>
          <p:cNvPr id="143" name="Group 1"/>
          <p:cNvGrpSpPr/>
          <p:nvPr/>
        </p:nvGrpSpPr>
        <p:grpSpPr>
          <a:xfrm>
            <a:off x="2971080" y="2984400"/>
            <a:ext cx="3606480" cy="2713680"/>
            <a:chOff x="2971080" y="2984400"/>
            <a:chExt cx="3606480" cy="2713680"/>
          </a:xfrm>
        </p:grpSpPr>
        <p:pic>
          <p:nvPicPr>
            <p:cNvPr id="144" name="Picture 13" descr="Chart, line chart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3128400" y="2984400"/>
              <a:ext cx="3449160" cy="2586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5" name="CustomShape 2"/>
            <p:cNvSpPr/>
            <p:nvPr/>
          </p:nvSpPr>
          <p:spPr>
            <a:xfrm>
              <a:off x="4213080" y="5441040"/>
              <a:ext cx="109944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Pixel size (nm)</a:t>
              </a:r>
              <a:endParaRPr b="0" lang="en-AU" sz="1100" spc="-1" strike="noStrike">
                <a:latin typeface="Arial"/>
              </a:endParaRPr>
            </a:p>
          </p:txBody>
        </p:sp>
        <p:sp>
          <p:nvSpPr>
            <p:cNvPr id="146" name="CustomShape 3"/>
            <p:cNvSpPr/>
            <p:nvPr/>
          </p:nvSpPr>
          <p:spPr>
            <a:xfrm rot="16200000">
              <a:off x="2363400" y="4224600"/>
              <a:ext cx="147240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Frequency at frc=0.5</a:t>
              </a:r>
              <a:endParaRPr b="0" lang="en-AU" sz="1100" spc="-1" strike="noStrike">
                <a:latin typeface="Arial"/>
              </a:endParaRPr>
            </a:p>
          </p:txBody>
        </p:sp>
      </p:grpSp>
      <p:sp>
        <p:nvSpPr>
          <p:cNvPr id="147" name="CustomShape 4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Influence of pixel size  4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388080" y="3095280"/>
            <a:ext cx="2342520" cy="10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 the case of the brain tissue, the conclusions are essentially the same, except a lot more information is lost (lower transmittance).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</p:txBody>
      </p:sp>
      <p:pic>
        <p:nvPicPr>
          <p:cNvPr id="149" name="Picture 2" descr="A picture containing white, fabric&#10;&#10;Description automatically generated"/>
          <p:cNvPicPr/>
          <p:nvPr/>
        </p:nvPicPr>
        <p:blipFill>
          <a:blip r:embed="rId3"/>
          <a:stretch/>
        </p:blipFill>
        <p:spPr>
          <a:xfrm>
            <a:off x="471240" y="938520"/>
            <a:ext cx="2843640" cy="1895400"/>
          </a:xfrm>
          <a:prstGeom prst="rect">
            <a:avLst/>
          </a:prstGeom>
          <a:ln>
            <a:noFill/>
          </a:ln>
        </p:spPr>
      </p:pic>
      <p:sp>
        <p:nvSpPr>
          <p:cNvPr id="150" name="CustomShape 6"/>
          <p:cNvSpPr/>
          <p:nvPr/>
        </p:nvSpPr>
        <p:spPr>
          <a:xfrm>
            <a:off x="471240" y="649080"/>
            <a:ext cx="2039400" cy="2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2kV, 200pA, 5nm/pix, 2μs</a:t>
            </a:r>
            <a:endParaRPr b="0" lang="en-AU" sz="1100" spc="-1" strike="noStrike">
              <a:latin typeface="Arial"/>
            </a:endParaRPr>
          </a:p>
        </p:txBody>
      </p:sp>
      <p:pic>
        <p:nvPicPr>
          <p:cNvPr id="151" name="Picture 6" descr="Chart, histogram&#10;&#10;Description automatically generated"/>
          <p:cNvPicPr/>
          <p:nvPr/>
        </p:nvPicPr>
        <p:blipFill>
          <a:blip r:embed="rId4"/>
          <a:stretch/>
        </p:blipFill>
        <p:spPr>
          <a:xfrm>
            <a:off x="6346440" y="584280"/>
            <a:ext cx="3331440" cy="2498400"/>
          </a:xfrm>
          <a:prstGeom prst="rect">
            <a:avLst/>
          </a:prstGeom>
          <a:ln>
            <a:noFill/>
          </a:ln>
        </p:spPr>
      </p:pic>
      <p:sp>
        <p:nvSpPr>
          <p:cNvPr id="152" name="CustomShape 7"/>
          <p:cNvSpPr/>
          <p:nvPr/>
        </p:nvSpPr>
        <p:spPr>
          <a:xfrm>
            <a:off x="6390720" y="3689640"/>
            <a:ext cx="278712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Plotting the frequency at frc=0.5 as a function of pixel size aims at getting an idea of how fast we are losing frequencies. This happens faster with small pixels.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4794840" y="2972520"/>
            <a:ext cx="36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32360" y="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training strategies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1152000" y="1014840"/>
            <a:ext cx="7634880" cy="348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1: 1 fast dwell time image (blue) trained vs. 1 slow dwell time image (green)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similar to Noise2Noise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3: 3 adjacent fast images trained vs. 1 slow image, a stack version of Noise2Noise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5: 5 fast images trained vs. 1 slow image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etc</a:t>
            </a:r>
            <a:endParaRPr b="0" lang="en-AU" sz="1400" spc="-1" strike="noStrike">
              <a:latin typeface="Arial"/>
            </a:endParaRPr>
          </a:p>
        </p:txBody>
      </p:sp>
      <p:grpSp>
        <p:nvGrpSpPr>
          <p:cNvPr id="41" name="Group 3"/>
          <p:cNvGrpSpPr/>
          <p:nvPr/>
        </p:nvGrpSpPr>
        <p:grpSpPr>
          <a:xfrm>
            <a:off x="2736000" y="1584000"/>
            <a:ext cx="3814920" cy="142920"/>
            <a:chOff x="2736000" y="1584000"/>
            <a:chExt cx="3814920" cy="142920"/>
          </a:xfrm>
        </p:grpSpPr>
        <p:sp>
          <p:nvSpPr>
            <p:cNvPr id="42" name="CustomShape 4"/>
            <p:cNvSpPr/>
            <p:nvPr/>
          </p:nvSpPr>
          <p:spPr>
            <a:xfrm>
              <a:off x="2736000" y="1584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CustomShape 5"/>
            <p:cNvSpPr/>
            <p:nvPr/>
          </p:nvSpPr>
          <p:spPr>
            <a:xfrm>
              <a:off x="5184000" y="1584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00a9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6"/>
            <p:cNvSpPr/>
            <p:nvPr/>
          </p:nvSpPr>
          <p:spPr>
            <a:xfrm>
              <a:off x="4248000" y="1656000"/>
              <a:ext cx="646920" cy="70920"/>
            </a:xfrm>
            <a:custGeom>
              <a:avLst/>
              <a:gdLst/>
              <a:ahLst/>
              <a:rect l="l" t="t" r="r" b="b"/>
              <a:pathLst>
                <a:path w="1801" h="201">
                  <a:moveTo>
                    <a:pt x="0" y="100"/>
                  </a:moveTo>
                  <a:lnTo>
                    <a:pt x="358" y="0"/>
                  </a:lnTo>
                  <a:lnTo>
                    <a:pt x="358" y="50"/>
                  </a:lnTo>
                  <a:lnTo>
                    <a:pt x="1442" y="50"/>
                  </a:lnTo>
                  <a:lnTo>
                    <a:pt x="1442" y="0"/>
                  </a:lnTo>
                  <a:lnTo>
                    <a:pt x="1800" y="100"/>
                  </a:lnTo>
                  <a:lnTo>
                    <a:pt x="1442" y="200"/>
                  </a:lnTo>
                  <a:lnTo>
                    <a:pt x="1442" y="150"/>
                  </a:lnTo>
                  <a:lnTo>
                    <a:pt x="358" y="150"/>
                  </a:lnTo>
                  <a:lnTo>
                    <a:pt x="358" y="200"/>
                  </a:lnTo>
                  <a:lnTo>
                    <a:pt x="0" y="1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" name="Group 7"/>
          <p:cNvGrpSpPr/>
          <p:nvPr/>
        </p:nvGrpSpPr>
        <p:grpSpPr>
          <a:xfrm>
            <a:off x="2050920" y="2584440"/>
            <a:ext cx="4356000" cy="942480"/>
            <a:chOff x="2050920" y="2584440"/>
            <a:chExt cx="4356000" cy="942480"/>
          </a:xfrm>
        </p:grpSpPr>
        <p:sp>
          <p:nvSpPr>
            <p:cNvPr id="46" name="CustomShape 8"/>
            <p:cNvSpPr/>
            <p:nvPr/>
          </p:nvSpPr>
          <p:spPr>
            <a:xfrm>
              <a:off x="2592000" y="294444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9"/>
            <p:cNvSpPr/>
            <p:nvPr/>
          </p:nvSpPr>
          <p:spPr>
            <a:xfrm>
              <a:off x="5040000" y="294444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00a9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10"/>
            <p:cNvSpPr/>
            <p:nvPr/>
          </p:nvSpPr>
          <p:spPr>
            <a:xfrm>
              <a:off x="4104000" y="3016440"/>
              <a:ext cx="646920" cy="70920"/>
            </a:xfrm>
            <a:custGeom>
              <a:avLst/>
              <a:gdLst/>
              <a:ahLst/>
              <a:rect l="l" t="t" r="r" b="b"/>
              <a:pathLst>
                <a:path w="1801" h="201">
                  <a:moveTo>
                    <a:pt x="0" y="100"/>
                  </a:moveTo>
                  <a:lnTo>
                    <a:pt x="358" y="0"/>
                  </a:lnTo>
                  <a:lnTo>
                    <a:pt x="358" y="50"/>
                  </a:lnTo>
                  <a:lnTo>
                    <a:pt x="1442" y="50"/>
                  </a:lnTo>
                  <a:lnTo>
                    <a:pt x="1442" y="0"/>
                  </a:lnTo>
                  <a:lnTo>
                    <a:pt x="1800" y="100"/>
                  </a:lnTo>
                  <a:lnTo>
                    <a:pt x="1442" y="200"/>
                  </a:lnTo>
                  <a:lnTo>
                    <a:pt x="1442" y="150"/>
                  </a:lnTo>
                  <a:lnTo>
                    <a:pt x="358" y="150"/>
                  </a:lnTo>
                  <a:lnTo>
                    <a:pt x="358" y="200"/>
                  </a:lnTo>
                  <a:lnTo>
                    <a:pt x="0" y="1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11"/>
            <p:cNvSpPr/>
            <p:nvPr/>
          </p:nvSpPr>
          <p:spPr>
            <a:xfrm>
              <a:off x="2664000" y="272844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12"/>
            <p:cNvSpPr/>
            <p:nvPr/>
          </p:nvSpPr>
          <p:spPr>
            <a:xfrm>
              <a:off x="2592000" y="316044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3"/>
            <p:cNvSpPr/>
            <p:nvPr/>
          </p:nvSpPr>
          <p:spPr>
            <a:xfrm>
              <a:off x="2050920" y="2584440"/>
              <a:ext cx="396000" cy="94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A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t-1</a:t>
              </a:r>
              <a:endParaRPr b="0" lang="en-AU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AU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A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t0</a:t>
              </a:r>
              <a:endParaRPr b="0" lang="en-AU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AU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A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t+1</a:t>
              </a:r>
              <a:endParaRPr b="0" lang="en-AU" sz="1200" spc="-1" strike="noStrike">
                <a:latin typeface="Arial"/>
              </a:endParaRPr>
            </a:p>
          </p:txBody>
        </p:sp>
      </p:grpSp>
      <p:sp>
        <p:nvSpPr>
          <p:cNvPr id="52" name="CustomShape 14"/>
          <p:cNvSpPr/>
          <p:nvPr/>
        </p:nvSpPr>
        <p:spPr>
          <a:xfrm>
            <a:off x="6531120" y="2835000"/>
            <a:ext cx="3078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t0</a:t>
            </a:r>
            <a:endParaRPr b="0" lang="en-A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432360" y="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training strategies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1152000" y="1014840"/>
            <a:ext cx="6170400" cy="248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2: 2 fast dwell time images trained vs. 1 fast dwell time image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similar to Noise2Stack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4: 4 fast vs. 1 fast image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</p:txBody>
      </p:sp>
      <p:grpSp>
        <p:nvGrpSpPr>
          <p:cNvPr id="55" name="Group 3"/>
          <p:cNvGrpSpPr/>
          <p:nvPr/>
        </p:nvGrpSpPr>
        <p:grpSpPr>
          <a:xfrm>
            <a:off x="2592000" y="1584000"/>
            <a:ext cx="3958920" cy="574920"/>
            <a:chOff x="2592000" y="1584000"/>
            <a:chExt cx="3958920" cy="574920"/>
          </a:xfrm>
        </p:grpSpPr>
        <p:sp>
          <p:nvSpPr>
            <p:cNvPr id="56" name="CustomShape 4"/>
            <p:cNvSpPr/>
            <p:nvPr/>
          </p:nvSpPr>
          <p:spPr>
            <a:xfrm>
              <a:off x="2736000" y="1584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"/>
            <p:cNvSpPr/>
            <p:nvPr/>
          </p:nvSpPr>
          <p:spPr>
            <a:xfrm>
              <a:off x="4248000" y="1800000"/>
              <a:ext cx="646920" cy="70920"/>
            </a:xfrm>
            <a:custGeom>
              <a:avLst/>
              <a:gdLst/>
              <a:ahLst/>
              <a:rect l="l" t="t" r="r" b="b"/>
              <a:pathLst>
                <a:path w="1801" h="201">
                  <a:moveTo>
                    <a:pt x="0" y="100"/>
                  </a:moveTo>
                  <a:lnTo>
                    <a:pt x="358" y="0"/>
                  </a:lnTo>
                  <a:lnTo>
                    <a:pt x="358" y="50"/>
                  </a:lnTo>
                  <a:lnTo>
                    <a:pt x="1442" y="50"/>
                  </a:lnTo>
                  <a:lnTo>
                    <a:pt x="1442" y="0"/>
                  </a:lnTo>
                  <a:lnTo>
                    <a:pt x="1800" y="100"/>
                  </a:lnTo>
                  <a:lnTo>
                    <a:pt x="1442" y="200"/>
                  </a:lnTo>
                  <a:lnTo>
                    <a:pt x="1442" y="150"/>
                  </a:lnTo>
                  <a:lnTo>
                    <a:pt x="358" y="150"/>
                  </a:lnTo>
                  <a:lnTo>
                    <a:pt x="358" y="200"/>
                  </a:lnTo>
                  <a:lnTo>
                    <a:pt x="0" y="1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6"/>
            <p:cNvSpPr/>
            <p:nvPr/>
          </p:nvSpPr>
          <p:spPr>
            <a:xfrm>
              <a:off x="5184000" y="1728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7"/>
            <p:cNvSpPr/>
            <p:nvPr/>
          </p:nvSpPr>
          <p:spPr>
            <a:xfrm>
              <a:off x="2592000" y="2016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" name="Group 8"/>
          <p:cNvGrpSpPr/>
          <p:nvPr/>
        </p:nvGrpSpPr>
        <p:grpSpPr>
          <a:xfrm>
            <a:off x="2160000" y="1440000"/>
            <a:ext cx="4771800" cy="771840"/>
            <a:chOff x="2160000" y="1440000"/>
            <a:chExt cx="4771800" cy="771840"/>
          </a:xfrm>
        </p:grpSpPr>
        <p:sp>
          <p:nvSpPr>
            <p:cNvPr id="61" name="CustomShape 9"/>
            <p:cNvSpPr/>
            <p:nvPr/>
          </p:nvSpPr>
          <p:spPr>
            <a:xfrm>
              <a:off x="2160000" y="1440000"/>
              <a:ext cx="396000" cy="771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A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t-1</a:t>
              </a:r>
              <a:endParaRPr b="0" lang="en-AU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AU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AU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A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t+1</a:t>
              </a:r>
              <a:endParaRPr b="0" lang="en-AU" sz="1200" spc="-1" strike="noStrike">
                <a:latin typeface="Arial"/>
              </a:endParaRPr>
            </a:p>
          </p:txBody>
        </p:sp>
        <p:sp>
          <p:nvSpPr>
            <p:cNvPr id="62" name="CustomShape 10"/>
            <p:cNvSpPr/>
            <p:nvPr/>
          </p:nvSpPr>
          <p:spPr>
            <a:xfrm>
              <a:off x="6624000" y="1656000"/>
              <a:ext cx="307800" cy="33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A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t0</a:t>
              </a:r>
              <a:endParaRPr b="0" lang="en-AU" sz="1200" spc="-1" strike="noStrike">
                <a:latin typeface="Arial"/>
              </a:endParaRPr>
            </a:p>
          </p:txBody>
        </p:sp>
      </p:grpSp>
      <p:grpSp>
        <p:nvGrpSpPr>
          <p:cNvPr id="63" name="Group 11"/>
          <p:cNvGrpSpPr/>
          <p:nvPr/>
        </p:nvGrpSpPr>
        <p:grpSpPr>
          <a:xfrm>
            <a:off x="2067480" y="2808000"/>
            <a:ext cx="4843440" cy="1333440"/>
            <a:chOff x="2067480" y="2808000"/>
            <a:chExt cx="4843440" cy="1333440"/>
          </a:xfrm>
        </p:grpSpPr>
        <p:sp>
          <p:nvSpPr>
            <p:cNvPr id="64" name="CustomShape 12"/>
            <p:cNvSpPr/>
            <p:nvPr/>
          </p:nvSpPr>
          <p:spPr>
            <a:xfrm>
              <a:off x="2664000" y="3168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3"/>
            <p:cNvSpPr/>
            <p:nvPr/>
          </p:nvSpPr>
          <p:spPr>
            <a:xfrm>
              <a:off x="4176000" y="3384000"/>
              <a:ext cx="646920" cy="70920"/>
            </a:xfrm>
            <a:custGeom>
              <a:avLst/>
              <a:gdLst/>
              <a:ahLst/>
              <a:rect l="l" t="t" r="r" b="b"/>
              <a:pathLst>
                <a:path w="1801" h="201">
                  <a:moveTo>
                    <a:pt x="0" y="100"/>
                  </a:moveTo>
                  <a:lnTo>
                    <a:pt x="358" y="0"/>
                  </a:lnTo>
                  <a:lnTo>
                    <a:pt x="358" y="50"/>
                  </a:lnTo>
                  <a:lnTo>
                    <a:pt x="1442" y="50"/>
                  </a:lnTo>
                  <a:lnTo>
                    <a:pt x="1442" y="0"/>
                  </a:lnTo>
                  <a:lnTo>
                    <a:pt x="1800" y="100"/>
                  </a:lnTo>
                  <a:lnTo>
                    <a:pt x="1442" y="200"/>
                  </a:lnTo>
                  <a:lnTo>
                    <a:pt x="1442" y="150"/>
                  </a:lnTo>
                  <a:lnTo>
                    <a:pt x="358" y="150"/>
                  </a:lnTo>
                  <a:lnTo>
                    <a:pt x="358" y="200"/>
                  </a:lnTo>
                  <a:lnTo>
                    <a:pt x="0" y="1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14"/>
            <p:cNvSpPr/>
            <p:nvPr/>
          </p:nvSpPr>
          <p:spPr>
            <a:xfrm>
              <a:off x="5112000" y="3312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15"/>
            <p:cNvSpPr/>
            <p:nvPr/>
          </p:nvSpPr>
          <p:spPr>
            <a:xfrm>
              <a:off x="2520000" y="3600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16"/>
            <p:cNvSpPr/>
            <p:nvPr/>
          </p:nvSpPr>
          <p:spPr>
            <a:xfrm>
              <a:off x="2736000" y="2952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17"/>
            <p:cNvSpPr/>
            <p:nvPr/>
          </p:nvSpPr>
          <p:spPr>
            <a:xfrm>
              <a:off x="2520000" y="3816000"/>
              <a:ext cx="1366920" cy="142920"/>
            </a:xfrm>
            <a:custGeom>
              <a:avLst/>
              <a:gdLst/>
              <a:ahLst/>
              <a:rect l="l" t="t" r="r" b="b"/>
              <a:pathLst>
                <a:path w="3802" h="402">
                  <a:moveTo>
                    <a:pt x="950" y="0"/>
                  </a:moveTo>
                  <a:lnTo>
                    <a:pt x="3801" y="0"/>
                  </a:lnTo>
                  <a:lnTo>
                    <a:pt x="2850" y="401"/>
                  </a:lnTo>
                  <a:lnTo>
                    <a:pt x="0" y="401"/>
                  </a:lnTo>
                  <a:lnTo>
                    <a:pt x="950" y="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18"/>
            <p:cNvSpPr/>
            <p:nvPr/>
          </p:nvSpPr>
          <p:spPr>
            <a:xfrm>
              <a:off x="2067480" y="2808000"/>
              <a:ext cx="379440" cy="1333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A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t-2</a:t>
              </a:r>
              <a:endParaRPr b="0" lang="en-AU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AU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A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t-1</a:t>
              </a:r>
              <a:endParaRPr b="0" lang="en-AU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AU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AU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A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t+1</a:t>
              </a:r>
              <a:endParaRPr b="0" lang="en-AU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AU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A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t+2</a:t>
              </a:r>
              <a:endParaRPr b="0" lang="en-AU" sz="1100" spc="-1" strike="noStrike">
                <a:latin typeface="Arial"/>
              </a:endParaRPr>
            </a:p>
          </p:txBody>
        </p:sp>
        <p:sp>
          <p:nvSpPr>
            <p:cNvPr id="71" name="CustomShape 19"/>
            <p:cNvSpPr/>
            <p:nvPr/>
          </p:nvSpPr>
          <p:spPr>
            <a:xfrm>
              <a:off x="6603120" y="3240000"/>
              <a:ext cx="3078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A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t0</a:t>
              </a:r>
              <a:endParaRPr b="0" lang="en-AU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Comparison supervised/unsupervised 1</a:t>
            </a:r>
            <a:endParaRPr b="0" lang="en-AU" sz="2400" spc="-1" strike="noStrike">
              <a:latin typeface="Arial"/>
            </a:endParaRPr>
          </a:p>
        </p:txBody>
      </p:sp>
      <p:grpSp>
        <p:nvGrpSpPr>
          <p:cNvPr id="73" name="Group 2"/>
          <p:cNvGrpSpPr/>
          <p:nvPr/>
        </p:nvGrpSpPr>
        <p:grpSpPr>
          <a:xfrm>
            <a:off x="72000" y="951120"/>
            <a:ext cx="5398920" cy="4159800"/>
            <a:chOff x="72000" y="951120"/>
            <a:chExt cx="5398920" cy="4159800"/>
          </a:xfrm>
        </p:grpSpPr>
        <p:pic>
          <p:nvPicPr>
            <p:cNvPr id="74" name="Picture 75" descr=""/>
            <p:cNvPicPr/>
            <p:nvPr/>
          </p:nvPicPr>
          <p:blipFill>
            <a:blip r:embed="rId1"/>
            <a:stretch/>
          </p:blipFill>
          <p:spPr>
            <a:xfrm>
              <a:off x="72000" y="951120"/>
              <a:ext cx="5398920" cy="404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5" name="CustomShape 3"/>
            <p:cNvSpPr/>
            <p:nvPr/>
          </p:nvSpPr>
          <p:spPr>
            <a:xfrm rot="16200000">
              <a:off x="-23760" y="2971080"/>
              <a:ext cx="466200" cy="24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A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FRC</a:t>
              </a:r>
              <a:endParaRPr b="0" lang="en-AU" sz="1100" spc="-1" strike="noStrike">
                <a:latin typeface="Arial"/>
              </a:endParaRPr>
            </a:p>
          </p:txBody>
        </p:sp>
        <p:sp>
          <p:nvSpPr>
            <p:cNvPr id="76" name="CustomShape 4"/>
            <p:cNvSpPr/>
            <p:nvPr/>
          </p:nvSpPr>
          <p:spPr>
            <a:xfrm>
              <a:off x="1944000" y="4866120"/>
              <a:ext cx="2596680" cy="24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AU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Spatial frequencies (0.2 to 0.5 ignored)</a:t>
              </a:r>
              <a:endParaRPr b="0" lang="en-AU" sz="1100" spc="-1" strike="noStrike">
                <a:latin typeface="Arial"/>
              </a:endParaRPr>
            </a:p>
          </p:txBody>
        </p:sp>
      </p:grpSp>
      <p:sp>
        <p:nvSpPr>
          <p:cNvPr id="77" name="CustomShape 5"/>
          <p:cNvSpPr/>
          <p:nvPr/>
        </p:nvSpPr>
        <p:spPr>
          <a:xfrm>
            <a:off x="4968000" y="1296000"/>
            <a:ext cx="17312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Training with 400 epochs</a:t>
            </a:r>
            <a:endParaRPr b="0" lang="en-AU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Fast: 0.5ns; slow: 3ns</a:t>
            </a:r>
            <a:endParaRPr b="0" lang="en-AU" sz="1100" spc="-1" strike="noStrike">
              <a:latin typeface="Arial"/>
            </a:endParaRPr>
          </a:p>
        </p:txBody>
      </p:sp>
      <p:graphicFrame>
        <p:nvGraphicFramePr>
          <p:cNvPr id="78" name="Table 6"/>
          <p:cNvGraphicFramePr/>
          <p:nvPr/>
        </p:nvGraphicFramePr>
        <p:xfrm>
          <a:off x="5137200" y="2272320"/>
          <a:ext cx="1471680" cy="1836360"/>
        </p:xfrm>
        <a:graphic>
          <a:graphicData uri="http://schemas.openxmlformats.org/drawingml/2006/table">
            <a:tbl>
              <a:tblPr/>
              <a:tblGrid>
                <a:gridCol w="937080"/>
                <a:gridCol w="534960"/>
              </a:tblGrid>
              <a:tr h="278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Strategy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PSNR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78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Supervised 1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22.25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8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Supervised 3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22.32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8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Supervised 5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22.41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8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Supervised 7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22.39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22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Unsupervised 2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22.26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210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Unsupervised 4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22.33</a:t>
                      </a:r>
                      <a:endParaRPr b="0" lang="en-AU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79" name="CustomShape 7"/>
          <p:cNvSpPr/>
          <p:nvPr/>
        </p:nvSpPr>
        <p:spPr>
          <a:xfrm>
            <a:off x="7036560" y="1338120"/>
            <a:ext cx="2826360" cy="31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training performs similarly to unsupervised (same range of values)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Inclusion of more adjacent images improves both PSNR &amp; FRCs, however the metrics both plateau above 5 input fast images, sweet spot seems to be 3 to 5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Collection of slow image (eg supervised training) only allows visual examination of denoising efficiency 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</p:txBody>
      </p:sp>
      <p:sp>
        <p:nvSpPr>
          <p:cNvPr id="80" name="CustomShape 8"/>
          <p:cNvSpPr/>
          <p:nvPr/>
        </p:nvSpPr>
        <p:spPr>
          <a:xfrm>
            <a:off x="895680" y="1035000"/>
            <a:ext cx="3783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FRCs of denoised images vs. ‘slow’ reference (8ns) </a:t>
            </a:r>
            <a:endParaRPr b="0" lang="en-A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Comparison supervised/unsupervised 2</a:t>
            </a:r>
            <a:endParaRPr b="0" lang="en-AU" sz="2400" spc="-1" strike="noStrike">
              <a:latin typeface="Arial"/>
            </a:endParaRPr>
          </a:p>
        </p:txBody>
      </p:sp>
      <p:grpSp>
        <p:nvGrpSpPr>
          <p:cNvPr id="82" name="Group 2"/>
          <p:cNvGrpSpPr/>
          <p:nvPr/>
        </p:nvGrpSpPr>
        <p:grpSpPr>
          <a:xfrm>
            <a:off x="360000" y="1296000"/>
            <a:ext cx="6046560" cy="4038120"/>
            <a:chOff x="360000" y="1296000"/>
            <a:chExt cx="6046560" cy="4038120"/>
          </a:xfrm>
        </p:grpSpPr>
        <p:pic>
          <p:nvPicPr>
            <p:cNvPr id="83" name="Picture 84" descr=""/>
            <p:cNvPicPr/>
            <p:nvPr/>
          </p:nvPicPr>
          <p:blipFill>
            <a:blip r:embed="rId1">
              <a:lum contrast="50000"/>
            </a:blip>
            <a:stretch/>
          </p:blipFill>
          <p:spPr>
            <a:xfrm>
              <a:off x="360000" y="1296000"/>
              <a:ext cx="1942560" cy="4012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5" descr=""/>
            <p:cNvPicPr/>
            <p:nvPr/>
          </p:nvPicPr>
          <p:blipFill>
            <a:blip r:embed="rId2">
              <a:lum contrast="50000"/>
            </a:blip>
            <a:stretch/>
          </p:blipFill>
          <p:spPr>
            <a:xfrm>
              <a:off x="1431360" y="1296000"/>
              <a:ext cx="1159200" cy="4012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6" descr=""/>
            <p:cNvPicPr/>
            <p:nvPr/>
          </p:nvPicPr>
          <p:blipFill>
            <a:blip r:embed="rId3">
              <a:lum contrast="50000"/>
            </a:blip>
            <a:stretch/>
          </p:blipFill>
          <p:spPr>
            <a:xfrm>
              <a:off x="2736000" y="1296000"/>
              <a:ext cx="1078560" cy="4012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7" descr=""/>
            <p:cNvPicPr/>
            <p:nvPr/>
          </p:nvPicPr>
          <p:blipFill>
            <a:blip r:embed="rId4">
              <a:lum contrast="50000"/>
            </a:blip>
            <a:stretch/>
          </p:blipFill>
          <p:spPr>
            <a:xfrm>
              <a:off x="3815640" y="1296000"/>
              <a:ext cx="1230840" cy="4038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8" descr=""/>
            <p:cNvPicPr/>
            <p:nvPr/>
          </p:nvPicPr>
          <p:blipFill>
            <a:blip r:embed="rId5">
              <a:lum contrast="50000"/>
            </a:blip>
            <a:stretch/>
          </p:blipFill>
          <p:spPr>
            <a:xfrm>
              <a:off x="5047560" y="1296000"/>
              <a:ext cx="1359000" cy="4038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8" name="CustomShape 3"/>
          <p:cNvSpPr/>
          <p:nvPr/>
        </p:nvSpPr>
        <p:spPr>
          <a:xfrm>
            <a:off x="6631560" y="1368000"/>
            <a:ext cx="33753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The numbers check out visually: more input fast images improves finer details, contours and overall contrast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524520" y="963000"/>
            <a:ext cx="5544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0.5ns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1728000" y="957240"/>
            <a:ext cx="426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3ns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2736000" y="978120"/>
            <a:ext cx="996480" cy="2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1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92" name="CustomShape 7"/>
          <p:cNvSpPr/>
          <p:nvPr/>
        </p:nvSpPr>
        <p:spPr>
          <a:xfrm>
            <a:off x="3888000" y="1008000"/>
            <a:ext cx="1152000" cy="2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4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5194440" y="1008000"/>
            <a:ext cx="996480" cy="2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5</a:t>
            </a:r>
            <a:endParaRPr b="0" lang="en-A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Offline vs. online training 1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721800" y="992520"/>
            <a:ext cx="7983360" cy="299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Offline training: Model trained after collection with all images (500 epochs)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Online training: Model trained in 4 steps with a fraction of the images (500 epochs)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To mitigate overfitting the strategy has been to: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Use highest dropout rate until all the images are available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Limit the number of epochs to perform until all images available (~early stop)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Leave out some parameters until all images available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Steps were (so only 200 epochs performed after end of collection):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1. 100 epochs with 35% of images, dropout 0.5, effective network depth=2, initial learning rate=0.01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1. 100 epochs with 60% of images, dropout 0.5, effective network depth=3, initial learning rate=0.01x0.85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1. 100 epochs with 85% of images, dropout 0.5, effective network depth=4, initial learning rate=0.01x0.85^2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1. 200 epochs with 100% of images, dropout 0.3, effective network depth=5, initial learning rate=0.01x0.85^3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614160" y="3482640"/>
            <a:ext cx="665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The effective depth of the network is changed by ignoring a portion of the decoder part. Cf next slide for brief explanation </a:t>
            </a:r>
            <a:endParaRPr b="0" lang="en-A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Offline vs. online training 2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760000" y="1512000"/>
            <a:ext cx="3455280" cy="165060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6056280" y="2450520"/>
            <a:ext cx="1414440" cy="712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3"/>
          <p:cNvSpPr/>
          <p:nvPr/>
        </p:nvSpPr>
        <p:spPr>
          <a:xfrm>
            <a:off x="6418440" y="2351520"/>
            <a:ext cx="1052280" cy="131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6797520" y="3240000"/>
            <a:ext cx="164592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Full network, depth=8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1296000" y="3339000"/>
            <a:ext cx="748728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Network, with effective depth 7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 Leyel 8 parameters are not optimized and replaced with simple image upsampling (interpolation)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such that the output image is comparable to whatever reference image is used.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Because prior to upsampling the output image is smaller, this is equivalent to training only with the low resolutions (~frequency marching)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Indeed a bit faster. At an effective depth of 2, the training is 3-4 times faster for the same number of images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1158480" y="1474200"/>
            <a:ext cx="3351240" cy="1801800"/>
          </a:xfrm>
          <a:prstGeom prst="rect">
            <a:avLst/>
          </a:prstGeom>
          <a:ln>
            <a:noFill/>
          </a:ln>
        </p:spPr>
      </p:pic>
      <p:sp>
        <p:nvSpPr>
          <p:cNvPr id="104" name="CustomShape 6"/>
          <p:cNvSpPr/>
          <p:nvPr/>
        </p:nvSpPr>
        <p:spPr>
          <a:xfrm>
            <a:off x="4026960" y="1368000"/>
            <a:ext cx="724320" cy="19432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7"/>
          <p:cNvSpPr/>
          <p:nvPr/>
        </p:nvSpPr>
        <p:spPr>
          <a:xfrm>
            <a:off x="3960000" y="2520000"/>
            <a:ext cx="145116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+ upsampling to image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original size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1584000" y="864000"/>
            <a:ext cx="460584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Example taken from: https://doi.org/10.1038/s41598-020-62484-z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1386360" y="2537640"/>
            <a:ext cx="1414440" cy="712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Offline vs. online training 3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4026960" y="1368000"/>
            <a:ext cx="724320" cy="19432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60000" y="956880"/>
            <a:ext cx="3382920" cy="253692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3488400" y="1296000"/>
            <a:ext cx="2990880" cy="12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FRC of denoised images vs. raw image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Trained with Unsupervised 2 and 70 images taken every 20 images from a 1400 dataset (Monica’s data, 221104_Drosophila_E14-220930, unknown dwell time)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1224000" y="3744000"/>
            <a:ext cx="7919280" cy="14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Only showing for one denoised image but very representative of the hundreds I have denoised.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The PSNR is nearly identical and online training shows only a slight degradation in FRC, so this seems to be a viable strategy to initiate training prior to full collection. Visually the denoised images are indistinguishable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One could also think of using variable network depth (multi-resolution) as a way to speed up offline training.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>
            <a:lum contrast="20000"/>
          </a:blip>
          <a:stretch/>
        </p:blipFill>
        <p:spPr>
          <a:xfrm>
            <a:off x="-441360" y="1097640"/>
            <a:ext cx="8504640" cy="566964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504000" y="108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Offline vs. online training 4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>
            <a:lum contrast="20000"/>
          </a:blip>
          <a:stretch/>
        </p:blipFill>
        <p:spPr>
          <a:xfrm>
            <a:off x="2736000" y="1097640"/>
            <a:ext cx="8504640" cy="566964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>
            <a:lum contrast="20000"/>
          </a:blip>
          <a:stretch/>
        </p:blipFill>
        <p:spPr>
          <a:xfrm>
            <a:off x="6192000" y="1097640"/>
            <a:ext cx="8504640" cy="566964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576000" y="783000"/>
            <a:ext cx="58860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online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4090680" y="828000"/>
            <a:ext cx="58536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offline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7704000" y="792000"/>
            <a:ext cx="42552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raw</a:t>
            </a:r>
            <a:endParaRPr b="0" lang="en-A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2023-02-07T09:29:33Z</dcterms:created>
  <dc:creator/>
  <dc:description/>
  <dc:language>en-AU</dc:language>
  <cp:lastModifiedBy/>
  <dcterms:modified xsi:type="dcterms:W3CDTF">2023-02-10T12:07:14Z</dcterms:modified>
  <cp:revision>26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